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df" ContentType="application/pd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79" r:id="rId3"/>
    <p:sldId id="435" r:id="rId4"/>
    <p:sldId id="436" r:id="rId5"/>
    <p:sldId id="437" r:id="rId6"/>
    <p:sldId id="440" r:id="rId7"/>
    <p:sldId id="270" r:id="rId8"/>
    <p:sldId id="438" r:id="rId9"/>
    <p:sldId id="439" r:id="rId10"/>
    <p:sldId id="257" r:id="rId11"/>
    <p:sldId id="441" r:id="rId12"/>
    <p:sldId id="271" r:id="rId13"/>
    <p:sldId id="272" r:id="rId14"/>
    <p:sldId id="273" r:id="rId15"/>
    <p:sldId id="258" r:id="rId16"/>
    <p:sldId id="427" r:id="rId17"/>
    <p:sldId id="428" r:id="rId18"/>
    <p:sldId id="429" r:id="rId19"/>
    <p:sldId id="430" r:id="rId20"/>
    <p:sldId id="431" r:id="rId21"/>
    <p:sldId id="433" r:id="rId22"/>
    <p:sldId id="434" r:id="rId23"/>
    <p:sldId id="442" r:id="rId24"/>
    <p:sldId id="261" r:id="rId25"/>
    <p:sldId id="263" r:id="rId26"/>
    <p:sldId id="275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197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69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40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df>
</file>

<file path=ppt/media/image12.pdf>
</file>

<file path=ppt/media/image13.png>
</file>

<file path=ppt/media/image14.pdf>
</file>

<file path=ppt/media/image14.png>
</file>

<file path=ppt/media/image15.png>
</file>

<file path=ppt/media/image16.pdf>
</file>

<file path=ppt/media/image16.png>
</file>

<file path=ppt/media/image17.png>
</file>

<file path=ppt/media/image18.png>
</file>

<file path=ppt/media/image19.JPG>
</file>

<file path=ppt/media/image2.png>
</file>

<file path=ppt/media/image20.jpeg>
</file>

<file path=ppt/media/image21.jpeg>
</file>

<file path=ppt/media/image22.jpeg>
</file>

<file path=ppt/media/image23.jpeg>
</file>

<file path=ppt/media/image24.JPG>
</file>

<file path=ppt/media/image25.JPG>
</file>

<file path=ppt/media/image26.jpg>
</file>

<file path=ppt/media/image28.jpeg>
</file>

<file path=ppt/media/image32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61C9B0-65B1-E44E-93B0-F3FE4AB5967A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D29025-6B23-014A-AFB0-15D0C83ACF5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a species compare the dynamics of growth</a:t>
            </a:r>
            <a:r>
              <a:rPr lang="en-US" baseline="0" dirty="0"/>
              <a:t> at it’s high and low elevation range margins to the range center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901EA-78B9-7C45-81D1-D3DEA4024FF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724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29025-6B23-014A-AFB0-15D0C83ACF5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21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B6396-B115-574B-B1E8-47C1ED213075}" type="datetimeFigureOut">
              <a:rPr lang="en-US" smtClean="0"/>
              <a:pPr/>
              <a:t>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73A9-AA4F-C54F-9BB4-C661F04D36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d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2.pd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df"/><Relationship Id="rId5" Type="http://schemas.openxmlformats.org/officeDocument/2006/relationships/image" Target="../media/image17.png"/><Relationship Id="rId4" Type="http://schemas.openxmlformats.org/officeDocument/2006/relationships/image" Target="../media/image14.pd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27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26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openxmlformats.org/officeDocument/2006/relationships/image" Target="../media/image19.JPG"/><Relationship Id="rId9" Type="http://schemas.openxmlformats.org/officeDocument/2006/relationships/image" Target="../media/image2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30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mailto:r-sig-mixed-models@r-project.or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1138.JPG">
            <a:extLst>
              <a:ext uri="{FF2B5EF4-FFF2-40B4-BE49-F238E27FC236}">
                <a16:creationId xmlns:a16="http://schemas.microsoft.com/office/drawing/2014/main" id="{18347A1F-2248-6D5E-567C-A85CF58E466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t="8264" r="88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rgbClr val="FFFFFF">
              <a:alpha val="76078"/>
            </a:srgbClr>
          </a:solidFill>
        </p:spPr>
        <p:txBody>
          <a:bodyPr/>
          <a:lstStyle/>
          <a:p>
            <a:r>
              <a:rPr lang="en-US"/>
              <a:t>Linear Mixed Effects Models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599" y="3886200"/>
            <a:ext cx="6637283" cy="2505856"/>
          </a:xfrm>
          <a:solidFill>
            <a:srgbClr val="FFFFFF">
              <a:alpha val="72941"/>
            </a:srgbClr>
          </a:solidFill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a.k.a. Dealing with non-independence in your data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Leander Anderegg</a:t>
            </a:r>
          </a:p>
          <a:p>
            <a:r>
              <a:rPr lang="en-US" sz="2800" dirty="0">
                <a:solidFill>
                  <a:schemeClr val="tx1"/>
                </a:solidFill>
              </a:rPr>
              <a:t>Jan 22, 2024</a:t>
            </a:r>
          </a:p>
          <a:p>
            <a:endParaRPr lang="en-US" sz="2162" dirty="0">
              <a:solidFill>
                <a:schemeClr val="tx1"/>
              </a:solidFill>
            </a:endParaRPr>
          </a:p>
          <a:p>
            <a:r>
              <a:rPr lang="en-US" sz="2100" dirty="0">
                <a:solidFill>
                  <a:schemeClr val="tx1"/>
                </a:solidFill>
              </a:rPr>
              <a:t>*Thanks also to Dr. Ailene Ettinger and Dr. Ian </a:t>
            </a:r>
            <a:r>
              <a:rPr lang="en-US" sz="2100" dirty="0" err="1">
                <a:solidFill>
                  <a:schemeClr val="tx1"/>
                </a:solidFill>
              </a:rPr>
              <a:t>Breckheimer</a:t>
            </a:r>
            <a:r>
              <a:rPr lang="en-US" sz="2100" dirty="0">
                <a:solidFill>
                  <a:schemeClr val="tx1"/>
                </a:solidFill>
              </a:rPr>
              <a:t> for slides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vs.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u="sng" dirty="0"/>
              <a:t>Fixed effects</a:t>
            </a:r>
          </a:p>
          <a:p>
            <a:pPr lvl="1"/>
            <a:r>
              <a:rPr lang="en-US" dirty="0"/>
              <a:t>Fit parameters, factors of interest in a model</a:t>
            </a:r>
          </a:p>
          <a:p>
            <a:pPr lvl="1"/>
            <a:r>
              <a:rPr lang="en-US" dirty="0"/>
              <a:t>“Repeatable” levels</a:t>
            </a:r>
          </a:p>
          <a:p>
            <a:pPr lvl="1"/>
            <a:r>
              <a:rPr lang="en-US" dirty="0"/>
              <a:t>Treatments in an experiment</a:t>
            </a:r>
          </a:p>
          <a:p>
            <a:r>
              <a:rPr lang="en-US" u="sng" dirty="0"/>
              <a:t>Random effects</a:t>
            </a:r>
          </a:p>
          <a:p>
            <a:pPr lvl="1"/>
            <a:r>
              <a:rPr lang="en-US" dirty="0"/>
              <a:t>Random samples from a larger population of interest</a:t>
            </a:r>
          </a:p>
          <a:p>
            <a:pPr lvl="1"/>
            <a:r>
              <a:rPr lang="en-US" dirty="0"/>
              <a:t>Non-repeatable</a:t>
            </a:r>
          </a:p>
          <a:p>
            <a:pPr lvl="1"/>
            <a:r>
              <a:rPr lang="en-US" dirty="0"/>
              <a:t>A grouping factor (blocks in an experiment, patient in a long-term study)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1138.JPG">
            <a:extLst>
              <a:ext uri="{FF2B5EF4-FFF2-40B4-BE49-F238E27FC236}">
                <a16:creationId xmlns:a16="http://schemas.microsoft.com/office/drawing/2014/main" id="{18347A1F-2248-6D5E-567C-A85CF58E466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r="884"/>
          <a:stretch/>
        </p:blipFill>
        <p:spPr>
          <a:xfrm>
            <a:off x="0" y="-617796"/>
            <a:ext cx="9144000" cy="74757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rgbClr val="FFFFFF">
              <a:alpha val="76078"/>
            </a:srgbClr>
          </a:solidFill>
        </p:spPr>
        <p:txBody>
          <a:bodyPr/>
          <a:lstStyle/>
          <a:p>
            <a:r>
              <a:rPr lang="en-US" dirty="0"/>
              <a:t>Real Example: Tree Rings and Range Boundaries</a:t>
            </a:r>
          </a:p>
        </p:txBody>
      </p:sp>
    </p:spTree>
    <p:extLst>
      <p:ext uri="{BB962C8B-B14F-4D97-AF65-F5344CB8AC3E}">
        <p14:creationId xmlns:p14="http://schemas.microsoft.com/office/powerpoint/2010/main" val="1047904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58" y="274638"/>
            <a:ext cx="8724678" cy="1143000"/>
          </a:xfrm>
        </p:spPr>
        <p:txBody>
          <a:bodyPr>
            <a:normAutofit/>
          </a:bodyPr>
          <a:lstStyle/>
          <a:p>
            <a:r>
              <a:rPr lang="en-US" dirty="0"/>
              <a:t>Example: Tree growth at Mt. Rainier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climate variables affect tree growth?</a:t>
            </a:r>
          </a:p>
          <a:p>
            <a:r>
              <a:rPr lang="en-US" dirty="0"/>
              <a:t>Fixed effects?</a:t>
            </a:r>
          </a:p>
          <a:p>
            <a:pPr lvl="1"/>
            <a:r>
              <a:rPr lang="en-US" dirty="0"/>
              <a:t>Climate variables: </a:t>
            </a:r>
          </a:p>
          <a:p>
            <a:pPr lvl="2"/>
            <a:r>
              <a:rPr lang="en-US" dirty="0"/>
              <a:t>Temperature (MAT)</a:t>
            </a:r>
          </a:p>
          <a:p>
            <a:pPr lvl="2"/>
            <a:r>
              <a:rPr lang="en-US" dirty="0"/>
              <a:t>Precipitation (PPT)</a:t>
            </a:r>
          </a:p>
          <a:p>
            <a:pPr lvl="2"/>
            <a:r>
              <a:rPr lang="en-US" dirty="0"/>
              <a:t>Snow (SWE)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58" y="274638"/>
            <a:ext cx="8724678" cy="1143000"/>
          </a:xfrm>
        </p:spPr>
        <p:txBody>
          <a:bodyPr>
            <a:normAutofit/>
          </a:bodyPr>
          <a:lstStyle/>
          <a:p>
            <a:r>
              <a:rPr lang="en-US" dirty="0"/>
              <a:t>Example: Tree growth at Mt. Rainier</a:t>
            </a:r>
          </a:p>
        </p:txBody>
      </p:sp>
      <p:pic>
        <p:nvPicPr>
          <p:cNvPr id="4" name="Picture 3" descr="treegrowthswe.pdf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2"/>
              <a:srcRect t="4286" b="2857"/>
              <a:stretch>
                <a:fillRect/>
              </a:stretch>
            </p:blipFill>
          </mc:Choice>
          <mc:Fallback>
            <p:blipFill>
              <a:blip r:embed="rId3"/>
              <a:srcRect t="4286" b="2857"/>
              <a:stretch>
                <a:fillRect/>
              </a:stretch>
            </p:blipFill>
          </mc:Fallback>
        </mc:AlternateContent>
        <p:spPr>
          <a:xfrm>
            <a:off x="1490925" y="1286959"/>
            <a:ext cx="6019181" cy="558928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58" y="274638"/>
            <a:ext cx="8724678" cy="1143000"/>
          </a:xfrm>
        </p:spPr>
        <p:txBody>
          <a:bodyPr>
            <a:normAutofit/>
          </a:bodyPr>
          <a:lstStyle/>
          <a:p>
            <a:r>
              <a:rPr lang="en-US" dirty="0"/>
              <a:t>Example: Tree growth at Mt. Rainier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climate variables affect tree growth?</a:t>
            </a:r>
          </a:p>
          <a:p>
            <a:r>
              <a:rPr lang="en-US" dirty="0"/>
              <a:t>Fixed effects?</a:t>
            </a:r>
          </a:p>
          <a:p>
            <a:pPr lvl="1"/>
            <a:r>
              <a:rPr lang="en-US" dirty="0"/>
              <a:t>Climate variables: </a:t>
            </a:r>
          </a:p>
          <a:p>
            <a:pPr lvl="2"/>
            <a:r>
              <a:rPr lang="en-US" dirty="0"/>
              <a:t>Temperature (MAT)</a:t>
            </a:r>
          </a:p>
          <a:p>
            <a:pPr lvl="2"/>
            <a:r>
              <a:rPr lang="en-US" dirty="0"/>
              <a:t>Precipitation (PPT)</a:t>
            </a:r>
          </a:p>
          <a:p>
            <a:pPr lvl="2"/>
            <a:r>
              <a:rPr lang="en-US" dirty="0"/>
              <a:t>Snow (SWE)</a:t>
            </a:r>
          </a:p>
          <a:p>
            <a:r>
              <a:rPr lang="en-US" dirty="0"/>
              <a:t>Random Effects?</a:t>
            </a:r>
          </a:p>
          <a:p>
            <a:pPr lvl="1"/>
            <a:r>
              <a:rPr lang="en-US" dirty="0"/>
              <a:t>Individual tree</a:t>
            </a:r>
          </a:p>
          <a:p>
            <a:pPr lvl="1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3865"/>
            <a:ext cx="8229600" cy="541645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Random Effects can: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683" y="1417638"/>
            <a:ext cx="3437412" cy="4708525"/>
          </a:xfrm>
        </p:spPr>
        <p:txBody>
          <a:bodyPr>
            <a:normAutofit lnSpcReduction="10000"/>
          </a:bodyPr>
          <a:lstStyle/>
          <a:p>
            <a:r>
              <a:rPr lang="en-US" sz="2595" dirty="0"/>
              <a:t>Have Random Slopes</a:t>
            </a:r>
          </a:p>
          <a:p>
            <a:r>
              <a:rPr lang="en-US" sz="2595" dirty="0"/>
              <a:t>Have Random Intercepts</a:t>
            </a:r>
          </a:p>
          <a:p>
            <a:r>
              <a:rPr lang="en-US" sz="2595" dirty="0"/>
              <a:t>Have Random Slopes AND Intercepts</a:t>
            </a:r>
          </a:p>
          <a:p>
            <a:pPr>
              <a:buNone/>
            </a:pPr>
            <a:endParaRPr lang="en-US" sz="2595" dirty="0"/>
          </a:p>
          <a:p>
            <a:endParaRPr lang="en-US" sz="2595" dirty="0"/>
          </a:p>
          <a:p>
            <a:endParaRPr lang="en-US" sz="2595" dirty="0"/>
          </a:p>
          <a:p>
            <a:pPr>
              <a:buNone/>
            </a:pPr>
            <a:r>
              <a:rPr lang="en-US" sz="2595" i="1" dirty="0"/>
              <a:t>You specify this in how you code the model</a:t>
            </a:r>
            <a:br>
              <a:rPr lang="en-US" i="1" dirty="0"/>
            </a:br>
            <a:endParaRPr lang="en-US" i="1" dirty="0"/>
          </a:p>
        </p:txBody>
      </p:sp>
      <p:pic>
        <p:nvPicPr>
          <p:cNvPr id="4" name="Picture 3" descr="randomslopes, fixed intercept.pdf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3672095" y="1031077"/>
            <a:ext cx="5402014" cy="540201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 descr="randominterceptfixedslopes.pdf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4"/>
              <a:stretch>
                <a:fillRect/>
              </a:stretch>
            </p:blipFill>
          </mc:Choice>
          <mc:Fallback>
            <p:blipFill>
              <a:blip r:embed="rId5"/>
              <a:stretch>
                <a:fillRect/>
              </a:stretch>
            </p:blipFill>
          </mc:Fallback>
        </mc:AlternateContent>
        <p:spPr>
          <a:xfrm>
            <a:off x="3672095" y="1031077"/>
            <a:ext cx="5404104" cy="540410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 descr="randomslopes&amp;inter.pdf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6"/>
              <a:stretch>
                <a:fillRect/>
              </a:stretch>
            </p:blipFill>
          </mc:Choice>
          <mc:Fallback>
            <p:blipFill>
              <a:blip r:embed="rId7"/>
              <a:stretch>
                <a:fillRect/>
              </a:stretch>
            </p:blipFill>
          </mc:Fallback>
        </mc:AlternateContent>
        <p:spPr>
          <a:xfrm>
            <a:off x="3670005" y="1031077"/>
            <a:ext cx="5404104" cy="5404104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ummer2010-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75"/>
            <a:ext cx="9144000" cy="68580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57200" y="122585"/>
            <a:ext cx="8229600" cy="1989997"/>
          </a:xfrm>
          <a:prstGeom prst="roundRect">
            <a:avLst>
              <a:gd name="adj" fmla="val 10289"/>
            </a:avLst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7200" y="122586"/>
            <a:ext cx="8229600" cy="158477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000000"/>
                </a:solidFill>
              </a:rPr>
              <a:t>Example: Trade-off between climatic and biotic range constraints (assessed from tree rings)?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836565" y="6356350"/>
            <a:ext cx="2133600" cy="365125"/>
          </a:xfrm>
        </p:spPr>
        <p:txBody>
          <a:bodyPr/>
          <a:lstStyle/>
          <a:p>
            <a:fld id="{240DFDEF-7BEB-FE40-A333-29A9AB2EA52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623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xmlns:p14="http://schemas.microsoft.com/office/powerpoint/2010/main" spd="slow" advTm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ummer2010-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75"/>
            <a:ext cx="9144000" cy="68580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457200" y="1776696"/>
            <a:ext cx="8229600" cy="4944779"/>
          </a:xfrm>
          <a:prstGeom prst="roundRect">
            <a:avLst>
              <a:gd name="adj" fmla="val 11350"/>
            </a:avLst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7200" y="1722912"/>
            <a:ext cx="8229600" cy="158477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i="1" dirty="0"/>
              <a:t>Fitness is constrained by climate in harsh environments and by species interactions in benign environments</a:t>
            </a:r>
          </a:p>
          <a:p>
            <a:r>
              <a:rPr lang="en-US" sz="2800" dirty="0"/>
              <a:t>(Brown 1996, MacArthur 1972, </a:t>
            </a:r>
            <a:r>
              <a:rPr lang="en-US" sz="2800" dirty="0" err="1"/>
              <a:t>Dobzhansky</a:t>
            </a:r>
            <a:r>
              <a:rPr lang="en-US" sz="2800" dirty="0"/>
              <a:t> 1950, Darwin/Wallace)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06616" y="247309"/>
            <a:ext cx="8229600" cy="1108417"/>
          </a:xfrm>
          <a:prstGeom prst="roundRect">
            <a:avLst>
              <a:gd name="adj" fmla="val 25774"/>
            </a:avLst>
          </a:prstGeom>
          <a:solidFill>
            <a:schemeClr val="accent1">
              <a:lumMod val="20000"/>
              <a:lumOff val="80000"/>
              <a:alpha val="8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57200" y="43914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Stress Tradeoff Hypothesis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457200" y="4669974"/>
            <a:ext cx="8229600" cy="158477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Climatic</a:t>
            </a:r>
            <a:r>
              <a:rPr lang="en-US" dirty="0">
                <a:solidFill>
                  <a:schemeClr val="bg1"/>
                </a:solidFill>
              </a:rPr>
              <a:t>    </a:t>
            </a:r>
            <a:r>
              <a:rPr lang="en-US" dirty="0">
                <a:solidFill>
                  <a:srgbClr val="000000"/>
                </a:solidFill>
              </a:rPr>
              <a:t>vs.   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Biotic</a:t>
            </a:r>
          </a:p>
          <a:p>
            <a:r>
              <a:rPr lang="en-US" sz="3600" dirty="0">
                <a:solidFill>
                  <a:schemeClr val="bg1"/>
                </a:solidFill>
              </a:rPr>
              <a:t>        </a:t>
            </a:r>
            <a:r>
              <a:rPr lang="en-US" sz="3600" dirty="0">
                <a:solidFill>
                  <a:srgbClr val="000000"/>
                </a:solidFill>
              </a:rPr>
              <a:t> (physiology)        (e.g. competition)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836565" y="6356350"/>
            <a:ext cx="2133600" cy="365125"/>
          </a:xfrm>
        </p:spPr>
        <p:txBody>
          <a:bodyPr/>
          <a:lstStyle/>
          <a:p>
            <a:fld id="{240DFDEF-7BEB-FE40-A333-29A9AB2EA523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7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"/>
    </mc:Choice>
    <mc:Fallback xmlns="">
      <p:transition xmlns:p14="http://schemas.microsoft.com/office/powerpoint/2010/main" spd="slow" advTm="209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6240062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55"/>
          <a:stretch/>
        </p:blipFill>
        <p:spPr>
          <a:xfrm>
            <a:off x="0" y="3590384"/>
            <a:ext cx="1879600" cy="3724816"/>
          </a:xfrm>
          <a:prstGeom prst="rect">
            <a:avLst/>
          </a:prstGeom>
        </p:spPr>
      </p:pic>
      <p:pic>
        <p:nvPicPr>
          <p:cNvPr id="4" name="Picture 3" descr="NA_vegmap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85266" y="1066794"/>
            <a:ext cx="6018502" cy="44291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97785" y="6348427"/>
            <a:ext cx="12647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geo.msu.edu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1134533" y="4124300"/>
            <a:ext cx="3606800" cy="1354667"/>
          </a:xfrm>
          <a:prstGeom prst="straightConnector1">
            <a:avLst/>
          </a:prstGeom>
          <a:ln w="76200" cmpd="sng">
            <a:solidFill>
              <a:schemeClr val="accent2">
                <a:lumMod val="75000"/>
              </a:schemeClr>
            </a:solidFill>
            <a:headEnd type="oval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IMG_1127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99862" y="2972839"/>
            <a:ext cx="1753855" cy="309014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368799" y="3074433"/>
            <a:ext cx="3471334" cy="397412"/>
          </a:xfrm>
          <a:prstGeom prst="straightConnector1">
            <a:avLst/>
          </a:prstGeom>
          <a:ln w="76200" cmpd="sng">
            <a:solidFill>
              <a:srgbClr val="0000FF"/>
            </a:solidFill>
            <a:headEnd type="oval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P9040187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70458" y="0"/>
            <a:ext cx="3505056" cy="2193906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 flipV="1">
            <a:off x="2269067" y="1185333"/>
            <a:ext cx="1524000" cy="1889102"/>
          </a:xfrm>
          <a:prstGeom prst="straightConnector1">
            <a:avLst/>
          </a:prstGeom>
          <a:ln w="76200" cmpd="sng">
            <a:solidFill>
              <a:schemeClr val="accent3">
                <a:lumMod val="75000"/>
              </a:schemeClr>
            </a:solidFill>
            <a:headEnd type="oval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879600" y="6156349"/>
            <a:ext cx="1539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Colorado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50313" y="2420721"/>
            <a:ext cx="1555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Montana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51863" y="0"/>
            <a:ext cx="1984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Washington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DFDEF-7BEB-FE40-A333-29A9AB2EA523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489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"/>
    </mc:Choice>
    <mc:Fallback xmlns="">
      <p:transition xmlns:p14="http://schemas.microsoft.com/office/powerpoint/2010/main" spd="slow" advTm="21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ummer2010-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75"/>
            <a:ext cx="9144000" cy="6858000"/>
          </a:xfrm>
          <a:prstGeom prst="rect">
            <a:avLst/>
          </a:prstGeom>
        </p:spPr>
      </p:pic>
      <p:pic>
        <p:nvPicPr>
          <p:cNvPr id="6" name="Picture 5" descr="IMG_1127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0" t="7644" r="56297"/>
          <a:stretch/>
        </p:blipFill>
        <p:spPr>
          <a:xfrm>
            <a:off x="2777075" y="16075"/>
            <a:ext cx="3979333" cy="7011258"/>
          </a:xfrm>
          <a:prstGeom prst="rect">
            <a:avLst/>
          </a:prstGeom>
        </p:spPr>
      </p:pic>
      <p:pic>
        <p:nvPicPr>
          <p:cNvPr id="7" name="Picture 6" descr="P6240062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63" r="5216"/>
          <a:stretch/>
        </p:blipFill>
        <p:spPr>
          <a:xfrm>
            <a:off x="0" y="12701"/>
            <a:ext cx="2973754" cy="6879165"/>
          </a:xfrm>
          <a:prstGeom prst="rect">
            <a:avLst/>
          </a:prstGeom>
        </p:spPr>
      </p:pic>
      <p:pic>
        <p:nvPicPr>
          <p:cNvPr id="8" name="Picture 7" descr="P9040187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40" t="1" r="16482" b="-494"/>
          <a:stretch/>
        </p:blipFill>
        <p:spPr>
          <a:xfrm flipH="1">
            <a:off x="6146798" y="0"/>
            <a:ext cx="2997201" cy="702733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58092" y="16075"/>
            <a:ext cx="8155139" cy="6840864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003" y="-123911"/>
            <a:ext cx="6997986" cy="699798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637160" y="6356350"/>
            <a:ext cx="2133600" cy="365125"/>
          </a:xfrm>
        </p:spPr>
        <p:txBody>
          <a:bodyPr/>
          <a:lstStyle/>
          <a:p>
            <a:fld id="{240DFDEF-7BEB-FE40-A333-29A9AB2EA523}" type="slidenum">
              <a:rPr lang="en-US" smtClean="0"/>
              <a:t>19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7486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"/>
    </mc:Choice>
    <mc:Fallback xmlns="">
      <p:transition xmlns:p14="http://schemas.microsoft.com/office/powerpoint/2010/main" spd="slow" advTm="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5min Prior Knowledge Primer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</p:spPr>
            <p:txBody>
              <a:bodyPr>
                <a:normAutofit/>
              </a:bodyPr>
              <a:lstStyle/>
              <a:p>
                <a:pPr marL="457200" lvl="1" indent="0">
                  <a:buNone/>
                </a:pPr>
                <a:r>
                  <a:rPr lang="en-US" b="1" u="sng" dirty="0"/>
                  <a:t>'Linear Models’ </a:t>
                </a:r>
                <a:r>
                  <a:rPr lang="en-US" dirty="0"/>
                  <a:t>– most modern statistics = extensions of a linear model.</a:t>
                </a:r>
              </a:p>
              <a:p>
                <a:pPr marL="457200" lvl="1" indent="0">
                  <a:buNone/>
                </a:pPr>
                <a:endParaRPr lang="en-US" sz="1050" b="1" u="sng" dirty="0"/>
              </a:p>
              <a:p>
                <a:pPr marL="457200" lvl="1" indent="0">
                  <a:buNone/>
                </a:pPr>
                <a:r>
                  <a:rPr lang="en-US" dirty="0"/>
                  <a:t>Response ~ Beta * Predictor + Intercept + Error</a:t>
                </a:r>
              </a:p>
              <a:p>
                <a:pPr marL="4572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  <a:blipFill>
                <a:blip r:embed="rId2"/>
                <a:stretch>
                  <a:fillRect t="-13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8FD49DA-61B8-6973-AC43-83C747BFFA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50" b="146"/>
          <a:stretch/>
        </p:blipFill>
        <p:spPr>
          <a:xfrm>
            <a:off x="745359" y="2679039"/>
            <a:ext cx="3900213" cy="390432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6DF23F-D7F7-FCC8-EAF4-CF2AAB705704}"/>
              </a:ext>
            </a:extLst>
          </p:cNvPr>
          <p:cNvCxnSpPr>
            <a:cxnSpLocks/>
          </p:cNvCxnSpPr>
          <p:nvPr/>
        </p:nvCxnSpPr>
        <p:spPr>
          <a:xfrm flipV="1">
            <a:off x="3493375" y="4093373"/>
            <a:ext cx="10510" cy="603111"/>
          </a:xfrm>
          <a:prstGeom prst="line">
            <a:avLst/>
          </a:prstGeom>
          <a:ln w="5715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DF3A65-B03B-A08A-6203-26574EEBEC2D}"/>
              </a:ext>
            </a:extLst>
          </p:cNvPr>
          <p:cNvCxnSpPr>
            <a:cxnSpLocks/>
          </p:cNvCxnSpPr>
          <p:nvPr/>
        </p:nvCxnSpPr>
        <p:spPr>
          <a:xfrm flipH="1">
            <a:off x="2269358" y="4719146"/>
            <a:ext cx="1250731" cy="0"/>
          </a:xfrm>
          <a:prstGeom prst="line">
            <a:avLst/>
          </a:prstGeom>
          <a:ln w="5715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3BA4047-53A6-CF4A-4F90-CC7098A49A6C}"/>
              </a:ext>
            </a:extLst>
          </p:cNvPr>
          <p:cNvCxnSpPr>
            <a:cxnSpLocks/>
          </p:cNvCxnSpPr>
          <p:nvPr/>
        </p:nvCxnSpPr>
        <p:spPr>
          <a:xfrm flipV="1">
            <a:off x="3520089" y="4161361"/>
            <a:ext cx="2426574" cy="523329"/>
          </a:xfrm>
          <a:prstGeom prst="line">
            <a:avLst/>
          </a:prstGeom>
          <a:ln w="19050">
            <a:solidFill>
              <a:schemeClr val="accent2"/>
            </a:solidFill>
            <a:headEnd type="none" w="med" len="med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ight Brace 16">
            <a:extLst>
              <a:ext uri="{FF2B5EF4-FFF2-40B4-BE49-F238E27FC236}">
                <a16:creationId xmlns:a16="http://schemas.microsoft.com/office/drawing/2014/main" id="{8DF2A632-F25D-7539-EA57-4D13B0E284BF}"/>
              </a:ext>
            </a:extLst>
          </p:cNvPr>
          <p:cNvSpPr/>
          <p:nvPr/>
        </p:nvSpPr>
        <p:spPr>
          <a:xfrm>
            <a:off x="1902372" y="4820966"/>
            <a:ext cx="168166" cy="600795"/>
          </a:xfrm>
          <a:prstGeom prst="rightBrac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F74A1A1-D905-464C-892F-3F6D9532506C}"/>
              </a:ext>
            </a:extLst>
          </p:cNvPr>
          <p:cNvCxnSpPr>
            <a:cxnSpLocks/>
          </p:cNvCxnSpPr>
          <p:nvPr/>
        </p:nvCxnSpPr>
        <p:spPr>
          <a:xfrm flipV="1">
            <a:off x="2046450" y="4267200"/>
            <a:ext cx="5195178" cy="866996"/>
          </a:xfrm>
          <a:prstGeom prst="line">
            <a:avLst/>
          </a:prstGeom>
          <a:ln w="19050">
            <a:solidFill>
              <a:schemeClr val="accent1"/>
            </a:solidFill>
            <a:headEnd type="none" w="med" len="med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D7CC145-AFF4-0A9E-24D7-E155C75CC5DF}"/>
              </a:ext>
            </a:extLst>
          </p:cNvPr>
          <p:cNvCxnSpPr/>
          <p:nvPr/>
        </p:nvCxnSpPr>
        <p:spPr>
          <a:xfrm>
            <a:off x="3825766" y="3153103"/>
            <a:ext cx="0" cy="1818290"/>
          </a:xfrm>
          <a:prstGeom prst="line">
            <a:avLst/>
          </a:prstGeom>
          <a:ln w="28575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Freeform 25">
            <a:extLst>
              <a:ext uri="{FF2B5EF4-FFF2-40B4-BE49-F238E27FC236}">
                <a16:creationId xmlns:a16="http://schemas.microsoft.com/office/drawing/2014/main" id="{77C650E6-55D4-F11F-663A-E674DAD1FCE4}"/>
              </a:ext>
            </a:extLst>
          </p:cNvPr>
          <p:cNvSpPr/>
          <p:nvPr/>
        </p:nvSpPr>
        <p:spPr>
          <a:xfrm>
            <a:off x="3825766" y="2934909"/>
            <a:ext cx="462455" cy="1933903"/>
          </a:xfrm>
          <a:custGeom>
            <a:avLst/>
            <a:gdLst>
              <a:gd name="connsiteX0" fmla="*/ 21021 w 462455"/>
              <a:gd name="connsiteY0" fmla="*/ 0 h 1933903"/>
              <a:gd name="connsiteX1" fmla="*/ 10510 w 462455"/>
              <a:gd name="connsiteY1" fmla="*/ 73572 h 1933903"/>
              <a:gd name="connsiteX2" fmla="*/ 0 w 462455"/>
              <a:gd name="connsiteY2" fmla="*/ 136634 h 1933903"/>
              <a:gd name="connsiteX3" fmla="*/ 10510 w 462455"/>
              <a:gd name="connsiteY3" fmla="*/ 325821 h 1933903"/>
              <a:gd name="connsiteX4" fmla="*/ 42041 w 462455"/>
              <a:gd name="connsiteY4" fmla="*/ 430924 h 1933903"/>
              <a:gd name="connsiteX5" fmla="*/ 52552 w 462455"/>
              <a:gd name="connsiteY5" fmla="*/ 462455 h 1933903"/>
              <a:gd name="connsiteX6" fmla="*/ 63062 w 462455"/>
              <a:gd name="connsiteY6" fmla="*/ 493986 h 1933903"/>
              <a:gd name="connsiteX7" fmla="*/ 105103 w 462455"/>
              <a:gd name="connsiteY7" fmla="*/ 557048 h 1933903"/>
              <a:gd name="connsiteX8" fmla="*/ 126124 w 462455"/>
              <a:gd name="connsiteY8" fmla="*/ 588579 h 1933903"/>
              <a:gd name="connsiteX9" fmla="*/ 147145 w 462455"/>
              <a:gd name="connsiteY9" fmla="*/ 620110 h 1933903"/>
              <a:gd name="connsiteX10" fmla="*/ 178676 w 462455"/>
              <a:gd name="connsiteY10" fmla="*/ 641131 h 1933903"/>
              <a:gd name="connsiteX11" fmla="*/ 241738 w 462455"/>
              <a:gd name="connsiteY11" fmla="*/ 704193 h 1933903"/>
              <a:gd name="connsiteX12" fmla="*/ 336331 w 462455"/>
              <a:gd name="connsiteY12" fmla="*/ 777765 h 1933903"/>
              <a:gd name="connsiteX13" fmla="*/ 367862 w 462455"/>
              <a:gd name="connsiteY13" fmla="*/ 798786 h 1933903"/>
              <a:gd name="connsiteX14" fmla="*/ 441434 w 462455"/>
              <a:gd name="connsiteY14" fmla="*/ 893379 h 1933903"/>
              <a:gd name="connsiteX15" fmla="*/ 462455 w 462455"/>
              <a:gd name="connsiteY15" fmla="*/ 924910 h 1933903"/>
              <a:gd name="connsiteX16" fmla="*/ 451945 w 462455"/>
              <a:gd name="connsiteY16" fmla="*/ 1103586 h 1933903"/>
              <a:gd name="connsiteX17" fmla="*/ 430924 w 462455"/>
              <a:gd name="connsiteY17" fmla="*/ 1166648 h 1933903"/>
              <a:gd name="connsiteX18" fmla="*/ 399393 w 462455"/>
              <a:gd name="connsiteY18" fmla="*/ 1229710 h 1933903"/>
              <a:gd name="connsiteX19" fmla="*/ 357352 w 462455"/>
              <a:gd name="connsiteY19" fmla="*/ 1292772 h 1933903"/>
              <a:gd name="connsiteX20" fmla="*/ 336331 w 462455"/>
              <a:gd name="connsiteY20" fmla="*/ 1324303 h 1933903"/>
              <a:gd name="connsiteX21" fmla="*/ 241738 w 462455"/>
              <a:gd name="connsiteY21" fmla="*/ 1387365 h 1933903"/>
              <a:gd name="connsiteX22" fmla="*/ 210207 w 462455"/>
              <a:gd name="connsiteY22" fmla="*/ 1408386 h 1933903"/>
              <a:gd name="connsiteX23" fmla="*/ 178676 w 462455"/>
              <a:gd name="connsiteY23" fmla="*/ 1439917 h 1933903"/>
              <a:gd name="connsiteX24" fmla="*/ 136634 w 462455"/>
              <a:gd name="connsiteY24" fmla="*/ 1502979 h 1933903"/>
              <a:gd name="connsiteX25" fmla="*/ 105103 w 462455"/>
              <a:gd name="connsiteY25" fmla="*/ 1566041 h 1933903"/>
              <a:gd name="connsiteX26" fmla="*/ 73572 w 462455"/>
              <a:gd name="connsiteY26" fmla="*/ 1629103 h 1933903"/>
              <a:gd name="connsiteX27" fmla="*/ 31531 w 462455"/>
              <a:gd name="connsiteY27" fmla="*/ 1776248 h 1933903"/>
              <a:gd name="connsiteX28" fmla="*/ 21021 w 462455"/>
              <a:gd name="connsiteY28" fmla="*/ 1839310 h 1933903"/>
              <a:gd name="connsiteX29" fmla="*/ 21021 w 462455"/>
              <a:gd name="connsiteY29" fmla="*/ 1933903 h 193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62455" h="1933903">
                <a:moveTo>
                  <a:pt x="21021" y="0"/>
                </a:moveTo>
                <a:cubicBezTo>
                  <a:pt x="17517" y="24524"/>
                  <a:pt x="14277" y="49087"/>
                  <a:pt x="10510" y="73572"/>
                </a:cubicBezTo>
                <a:cubicBezTo>
                  <a:pt x="7270" y="94635"/>
                  <a:pt x="0" y="115323"/>
                  <a:pt x="0" y="136634"/>
                </a:cubicBezTo>
                <a:cubicBezTo>
                  <a:pt x="0" y="199794"/>
                  <a:pt x="4792" y="262921"/>
                  <a:pt x="10510" y="325821"/>
                </a:cubicBezTo>
                <a:cubicBezTo>
                  <a:pt x="12495" y="347655"/>
                  <a:pt x="37776" y="418128"/>
                  <a:pt x="42041" y="430924"/>
                </a:cubicBezTo>
                <a:lnTo>
                  <a:pt x="52552" y="462455"/>
                </a:lnTo>
                <a:cubicBezTo>
                  <a:pt x="56055" y="472965"/>
                  <a:pt x="56917" y="484768"/>
                  <a:pt x="63062" y="493986"/>
                </a:cubicBezTo>
                <a:lnTo>
                  <a:pt x="105103" y="557048"/>
                </a:lnTo>
                <a:lnTo>
                  <a:pt x="126124" y="588579"/>
                </a:lnTo>
                <a:cubicBezTo>
                  <a:pt x="133131" y="599089"/>
                  <a:pt x="136635" y="613103"/>
                  <a:pt x="147145" y="620110"/>
                </a:cubicBezTo>
                <a:cubicBezTo>
                  <a:pt x="157655" y="627117"/>
                  <a:pt x="169235" y="632739"/>
                  <a:pt x="178676" y="641131"/>
                </a:cubicBezTo>
                <a:cubicBezTo>
                  <a:pt x="200895" y="660881"/>
                  <a:pt x="217003" y="687703"/>
                  <a:pt x="241738" y="704193"/>
                </a:cubicBezTo>
                <a:cubicBezTo>
                  <a:pt x="401115" y="810443"/>
                  <a:pt x="237546" y="695443"/>
                  <a:pt x="336331" y="777765"/>
                </a:cubicBezTo>
                <a:cubicBezTo>
                  <a:pt x="346035" y="785852"/>
                  <a:pt x="358158" y="790699"/>
                  <a:pt x="367862" y="798786"/>
                </a:cubicBezTo>
                <a:cubicBezTo>
                  <a:pt x="404909" y="829659"/>
                  <a:pt x="412135" y="849431"/>
                  <a:pt x="441434" y="893379"/>
                </a:cubicBezTo>
                <a:lnTo>
                  <a:pt x="462455" y="924910"/>
                </a:lnTo>
                <a:cubicBezTo>
                  <a:pt x="458952" y="984469"/>
                  <a:pt x="459662" y="1044426"/>
                  <a:pt x="451945" y="1103586"/>
                </a:cubicBezTo>
                <a:cubicBezTo>
                  <a:pt x="449079" y="1125558"/>
                  <a:pt x="437931" y="1145627"/>
                  <a:pt x="430924" y="1166648"/>
                </a:cubicBezTo>
                <a:cubicBezTo>
                  <a:pt x="416419" y="1210164"/>
                  <a:pt x="426561" y="1188959"/>
                  <a:pt x="399393" y="1229710"/>
                </a:cubicBezTo>
                <a:cubicBezTo>
                  <a:pt x="380923" y="1285122"/>
                  <a:pt x="401090" y="1240286"/>
                  <a:pt x="357352" y="1292772"/>
                </a:cubicBezTo>
                <a:cubicBezTo>
                  <a:pt x="349265" y="1302476"/>
                  <a:pt x="345837" y="1315985"/>
                  <a:pt x="336331" y="1324303"/>
                </a:cubicBezTo>
                <a:cubicBezTo>
                  <a:pt x="336317" y="1324315"/>
                  <a:pt x="257511" y="1376850"/>
                  <a:pt x="241738" y="1387365"/>
                </a:cubicBezTo>
                <a:cubicBezTo>
                  <a:pt x="231228" y="1394372"/>
                  <a:pt x="219139" y="1399454"/>
                  <a:pt x="210207" y="1408386"/>
                </a:cubicBezTo>
                <a:cubicBezTo>
                  <a:pt x="199697" y="1418896"/>
                  <a:pt x="187802" y="1428184"/>
                  <a:pt x="178676" y="1439917"/>
                </a:cubicBezTo>
                <a:cubicBezTo>
                  <a:pt x="163165" y="1459859"/>
                  <a:pt x="136634" y="1502979"/>
                  <a:pt x="136634" y="1502979"/>
                </a:cubicBezTo>
                <a:cubicBezTo>
                  <a:pt x="110217" y="1582233"/>
                  <a:pt x="145852" y="1484543"/>
                  <a:pt x="105103" y="1566041"/>
                </a:cubicBezTo>
                <a:cubicBezTo>
                  <a:pt x="61588" y="1653070"/>
                  <a:pt x="133816" y="1538739"/>
                  <a:pt x="73572" y="1629103"/>
                </a:cubicBezTo>
                <a:cubicBezTo>
                  <a:pt x="56913" y="1679080"/>
                  <a:pt x="40328" y="1723465"/>
                  <a:pt x="31531" y="1776248"/>
                </a:cubicBezTo>
                <a:cubicBezTo>
                  <a:pt x="28028" y="1797269"/>
                  <a:pt x="22439" y="1818047"/>
                  <a:pt x="21021" y="1839310"/>
                </a:cubicBezTo>
                <a:cubicBezTo>
                  <a:pt x="18924" y="1870771"/>
                  <a:pt x="21021" y="1902372"/>
                  <a:pt x="21021" y="1933903"/>
                </a:cubicBezTo>
              </a:path>
            </a:pathLst>
          </a:custGeom>
          <a:noFill/>
          <a:ln w="5715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6ACF643-93EF-2263-DE41-A8C4A883492C}"/>
              </a:ext>
            </a:extLst>
          </p:cNvPr>
          <p:cNvCxnSpPr>
            <a:cxnSpLocks/>
          </p:cNvCxnSpPr>
          <p:nvPr/>
        </p:nvCxnSpPr>
        <p:spPr>
          <a:xfrm>
            <a:off x="4010136" y="3509007"/>
            <a:ext cx="3988236" cy="386970"/>
          </a:xfrm>
          <a:prstGeom prst="line">
            <a:avLst/>
          </a:prstGeom>
          <a:ln w="19050">
            <a:solidFill>
              <a:schemeClr val="accent4"/>
            </a:solidFill>
            <a:headEnd type="none" w="med" len="med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985C245-8AFD-12D2-2A36-58A141A70081}"/>
              </a:ext>
            </a:extLst>
          </p:cNvPr>
          <p:cNvSpPr txBox="1"/>
          <p:nvPr/>
        </p:nvSpPr>
        <p:spPr>
          <a:xfrm>
            <a:off x="5241862" y="4668914"/>
            <a:ext cx="36236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predictors?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lang="en-US" i="1" dirty="0"/>
              <a:t>add Betas</a:t>
            </a:r>
          </a:p>
          <a:p>
            <a:endParaRPr lang="en-US" dirty="0"/>
          </a:p>
          <a:p>
            <a:r>
              <a:rPr lang="en-US" dirty="0"/>
              <a:t>Not linear?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lang="en-US" i="1" dirty="0"/>
              <a:t>‘link function’ to transform to linear space</a:t>
            </a:r>
          </a:p>
          <a:p>
            <a:endParaRPr lang="en-US" dirty="0"/>
          </a:p>
          <a:p>
            <a:r>
              <a:rPr lang="en-US" dirty="0"/>
              <a:t>Error not normal?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i="1" dirty="0"/>
              <a:t> fit a different error </a:t>
            </a:r>
            <a:r>
              <a:rPr lang="en-US" i="1" dirty="0" err="1"/>
              <a:t>dist</a:t>
            </a:r>
            <a:endParaRPr lang="en-US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4E6F0FD-AE6F-ECE8-4F29-46023381E73A}"/>
                  </a:ext>
                </a:extLst>
              </p:cNvPr>
              <p:cNvSpPr txBox="1"/>
              <p:nvPr/>
            </p:nvSpPr>
            <p:spPr>
              <a:xfrm>
                <a:off x="7158480" y="3237428"/>
                <a:ext cx="159126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000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000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(0,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000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schemeClr val="accent4"/>
                  </a:solidFill>
                </a:endParaRPr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4E6F0FD-AE6F-ECE8-4F29-46023381E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8480" y="3237428"/>
                <a:ext cx="1591269" cy="400110"/>
              </a:xfrm>
              <a:prstGeom prst="rect">
                <a:avLst/>
              </a:prstGeom>
              <a:blipFill>
                <a:blip r:embed="rId4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8232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 animBg="1"/>
      <p:bldP spid="26" grpId="0" animBg="1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ummer2010-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75"/>
            <a:ext cx="9144000" cy="6858000"/>
          </a:xfrm>
          <a:prstGeom prst="rect">
            <a:avLst/>
          </a:prstGeom>
        </p:spPr>
      </p:pic>
      <p:pic>
        <p:nvPicPr>
          <p:cNvPr id="6" name="Picture 5" descr="IMG_1127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0" t="7644" r="56297"/>
          <a:stretch/>
        </p:blipFill>
        <p:spPr>
          <a:xfrm>
            <a:off x="2777075" y="16075"/>
            <a:ext cx="3979333" cy="7011258"/>
          </a:xfrm>
          <a:prstGeom prst="rect">
            <a:avLst/>
          </a:prstGeom>
        </p:spPr>
      </p:pic>
      <p:pic>
        <p:nvPicPr>
          <p:cNvPr id="7" name="Picture 6" descr="P6240062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63" r="5216"/>
          <a:stretch/>
        </p:blipFill>
        <p:spPr>
          <a:xfrm>
            <a:off x="0" y="12701"/>
            <a:ext cx="2973754" cy="6879165"/>
          </a:xfrm>
          <a:prstGeom prst="rect">
            <a:avLst/>
          </a:prstGeom>
        </p:spPr>
      </p:pic>
      <p:pic>
        <p:nvPicPr>
          <p:cNvPr id="8" name="Picture 7" descr="P9040187.jp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40" t="1" r="16482" b="-494"/>
          <a:stretch/>
        </p:blipFill>
        <p:spPr>
          <a:xfrm flipH="1">
            <a:off x="6146798" y="0"/>
            <a:ext cx="2997201" cy="7027333"/>
          </a:xfrm>
          <a:prstGeom prst="rect">
            <a:avLst/>
          </a:prstGeom>
        </p:spPr>
      </p:pic>
      <p:sp>
        <p:nvSpPr>
          <p:cNvPr id="9" name="Slide Number Placeholder 4"/>
          <p:cNvSpPr txBox="1">
            <a:spLocks/>
          </p:cNvSpPr>
          <p:nvPr/>
        </p:nvSpPr>
        <p:spPr>
          <a:xfrm>
            <a:off x="6790262" y="649181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2655767-0491-3342-9AE5-228A63B40EA0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58092" y="3691458"/>
            <a:ext cx="8565770" cy="3037418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585"/>
          <a:stretch/>
        </p:blipFill>
        <p:spPr>
          <a:xfrm>
            <a:off x="358092" y="3471324"/>
            <a:ext cx="8659801" cy="298026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6" t="94024" r="-1086" b="1748"/>
          <a:stretch/>
        </p:blipFill>
        <p:spPr>
          <a:xfrm>
            <a:off x="510492" y="6254752"/>
            <a:ext cx="8659801" cy="366172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4106456" y="472455"/>
            <a:ext cx="4962143" cy="2551637"/>
          </a:xfrm>
          <a:prstGeom prst="roundRect">
            <a:avLst>
              <a:gd name="adj" fmla="val 0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06456" y="716644"/>
            <a:ext cx="4962143" cy="144489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Tree rings </a:t>
            </a:r>
          </a:p>
          <a:p>
            <a:r>
              <a:rPr lang="en-US" sz="4000" dirty="0"/>
              <a:t>= </a:t>
            </a:r>
          </a:p>
          <a:p>
            <a:r>
              <a:rPr lang="en-US" sz="4000" dirty="0"/>
              <a:t>natural time machines</a:t>
            </a:r>
          </a:p>
          <a:p>
            <a:endParaRPr lang="en-US" sz="4000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990211" y="3235335"/>
            <a:ext cx="0" cy="830953"/>
          </a:xfrm>
          <a:prstGeom prst="straightConnector1">
            <a:avLst/>
          </a:prstGeom>
          <a:ln w="666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reeform 18"/>
          <p:cNvSpPr/>
          <p:nvPr/>
        </p:nvSpPr>
        <p:spPr>
          <a:xfrm>
            <a:off x="6158134" y="3622685"/>
            <a:ext cx="377902" cy="1252760"/>
          </a:xfrm>
          <a:custGeom>
            <a:avLst/>
            <a:gdLst>
              <a:gd name="connsiteX0" fmla="*/ 0 w 377902"/>
              <a:gd name="connsiteY0" fmla="*/ 0 h 1252760"/>
              <a:gd name="connsiteX1" fmla="*/ 377603 w 377902"/>
              <a:gd name="connsiteY1" fmla="*/ 617799 h 1252760"/>
              <a:gd name="connsiteX2" fmla="*/ 68655 w 377902"/>
              <a:gd name="connsiteY2" fmla="*/ 1252760 h 1252760"/>
              <a:gd name="connsiteX3" fmla="*/ 68655 w 377902"/>
              <a:gd name="connsiteY3" fmla="*/ 1252760 h 1252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902" h="1252760">
                <a:moveTo>
                  <a:pt x="0" y="0"/>
                </a:moveTo>
                <a:cubicBezTo>
                  <a:pt x="183080" y="204503"/>
                  <a:pt x="366161" y="409006"/>
                  <a:pt x="377603" y="617799"/>
                </a:cubicBezTo>
                <a:cubicBezTo>
                  <a:pt x="389045" y="826592"/>
                  <a:pt x="68655" y="1252760"/>
                  <a:pt x="68655" y="1252760"/>
                </a:cubicBezTo>
                <a:lnTo>
                  <a:pt x="68655" y="1252760"/>
                </a:lnTo>
              </a:path>
            </a:pathLst>
          </a:custGeom>
          <a:ln w="666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 flipH="1">
            <a:off x="3548327" y="3571202"/>
            <a:ext cx="377902" cy="1252760"/>
          </a:xfrm>
          <a:custGeom>
            <a:avLst/>
            <a:gdLst>
              <a:gd name="connsiteX0" fmla="*/ 0 w 377902"/>
              <a:gd name="connsiteY0" fmla="*/ 0 h 1252760"/>
              <a:gd name="connsiteX1" fmla="*/ 377603 w 377902"/>
              <a:gd name="connsiteY1" fmla="*/ 617799 h 1252760"/>
              <a:gd name="connsiteX2" fmla="*/ 68655 w 377902"/>
              <a:gd name="connsiteY2" fmla="*/ 1252760 h 1252760"/>
              <a:gd name="connsiteX3" fmla="*/ 68655 w 377902"/>
              <a:gd name="connsiteY3" fmla="*/ 1252760 h 1252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902" h="1252760">
                <a:moveTo>
                  <a:pt x="0" y="0"/>
                </a:moveTo>
                <a:cubicBezTo>
                  <a:pt x="183080" y="204503"/>
                  <a:pt x="366161" y="409006"/>
                  <a:pt x="377603" y="617799"/>
                </a:cubicBezTo>
                <a:cubicBezTo>
                  <a:pt x="389045" y="826592"/>
                  <a:pt x="68655" y="1252760"/>
                  <a:pt x="68655" y="1252760"/>
                </a:cubicBezTo>
                <a:lnTo>
                  <a:pt x="68655" y="1252760"/>
                </a:lnTo>
              </a:path>
            </a:pathLst>
          </a:custGeom>
          <a:ln w="666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IMG_1065.jpg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504" y="352926"/>
            <a:ext cx="3561554" cy="267116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DFDEF-7BEB-FE40-A333-29A9AB2EA523}" type="slidenum">
              <a:rPr lang="en-US" smtClean="0"/>
              <a:t>20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0391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"/>
    </mc:Choice>
    <mc:Fallback xmlns="">
      <p:transition xmlns:p14="http://schemas.microsoft.com/office/powerpoint/2010/main" spd="slow" advTm="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_ABLA_BAItimeseries_v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9" y="-579000"/>
            <a:ext cx="6107208" cy="488576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84789" y="393672"/>
            <a:ext cx="567766" cy="2667000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418" y="393672"/>
            <a:ext cx="3246074" cy="33303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25018" y="4033344"/>
            <a:ext cx="563342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1. Environmental Harshness</a:t>
            </a:r>
          </a:p>
          <a:p>
            <a:pPr lvl="1"/>
            <a:r>
              <a:rPr lang="en-US" sz="2400" dirty="0"/>
              <a:t>(Mean growth rate for each population)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25018" y="4837776"/>
            <a:ext cx="5604770" cy="89255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</a:rPr>
              <a:t>2. Growth sensitivity to Competition</a:t>
            </a:r>
          </a:p>
          <a:p>
            <a:pPr lvl="1"/>
            <a:r>
              <a:rPr lang="en-US" sz="2400" dirty="0">
                <a:solidFill>
                  <a:schemeClr val="accent3"/>
                </a:solidFill>
              </a:rPr>
              <a:t>(Slope of </a:t>
            </a:r>
            <a:r>
              <a:rPr lang="en-US" sz="2400" dirty="0" err="1">
                <a:solidFill>
                  <a:schemeClr val="accent3"/>
                </a:solidFill>
              </a:rPr>
              <a:t>Growth~Stand</a:t>
            </a:r>
            <a:r>
              <a:rPr lang="en-US" sz="2400" dirty="0">
                <a:solidFill>
                  <a:schemeClr val="accent3"/>
                </a:solidFill>
              </a:rPr>
              <a:t> Density line)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DFDEF-7BEB-FE40-A333-29A9AB2EA523}" type="slidenum">
              <a:rPr lang="en-US" smtClean="0"/>
              <a:t>21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3075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3"/>
    </mc:Choice>
    <mc:Fallback xmlns="">
      <p:transition xmlns:p14="http://schemas.microsoft.com/office/powerpoint/2010/main" spd="slow" advTm="1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DLA_Fig3_final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900"/>
          <a:stretch/>
        </p:blipFill>
        <p:spPr>
          <a:xfrm>
            <a:off x="86583" y="635917"/>
            <a:ext cx="8954600" cy="24915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2466" y="5226925"/>
            <a:ext cx="649325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3. Growth Sensitivity to Climate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(Growth Synchrony between trees in a population)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DFDEF-7BEB-FE40-A333-29A9AB2EA523}" type="slidenum">
              <a:rPr lang="en-US" smtClean="0"/>
              <a:t>22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348E40-9963-0499-C1EB-F553E9D99066}"/>
              </a:ext>
            </a:extLst>
          </p:cNvPr>
          <p:cNvSpPr txBox="1"/>
          <p:nvPr/>
        </p:nvSpPr>
        <p:spPr>
          <a:xfrm>
            <a:off x="1061956" y="3569250"/>
            <a:ext cx="563342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1. Environmental Harshness</a:t>
            </a:r>
          </a:p>
          <a:p>
            <a:pPr lvl="1"/>
            <a:r>
              <a:rPr lang="en-US" sz="2400" dirty="0"/>
              <a:t>(Mean growth rate for each population)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A2AA22-EE02-655E-D7D0-5B33F3099ED7}"/>
              </a:ext>
            </a:extLst>
          </p:cNvPr>
          <p:cNvSpPr txBox="1"/>
          <p:nvPr/>
        </p:nvSpPr>
        <p:spPr>
          <a:xfrm>
            <a:off x="1061956" y="4373682"/>
            <a:ext cx="5604770" cy="89255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</a:rPr>
              <a:t>2. Growth sensitivity to Competition</a:t>
            </a:r>
          </a:p>
          <a:p>
            <a:pPr lvl="1"/>
            <a:r>
              <a:rPr lang="en-US" sz="2400" dirty="0">
                <a:solidFill>
                  <a:schemeClr val="accent3"/>
                </a:solidFill>
              </a:rPr>
              <a:t>(Slope of </a:t>
            </a:r>
            <a:r>
              <a:rPr lang="en-US" sz="2400" dirty="0" err="1">
                <a:solidFill>
                  <a:schemeClr val="accent3"/>
                </a:solidFill>
              </a:rPr>
              <a:t>Growth~Stand</a:t>
            </a:r>
            <a:r>
              <a:rPr lang="en-US" sz="2400" dirty="0">
                <a:solidFill>
                  <a:schemeClr val="accent3"/>
                </a:solidFill>
              </a:rPr>
              <a:t> Density line)</a:t>
            </a:r>
          </a:p>
        </p:txBody>
      </p:sp>
    </p:spTree>
    <p:extLst>
      <p:ext uri="{BB962C8B-B14F-4D97-AF65-F5344CB8AC3E}">
        <p14:creationId xmlns:p14="http://schemas.microsoft.com/office/powerpoint/2010/main" val="359858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"/>
    </mc:Choice>
    <mc:Fallback xmlns="">
      <p:transition xmlns:p14="http://schemas.microsoft.com/office/powerpoint/2010/main" spd="slow" advTm="276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2546" y="265546"/>
            <a:ext cx="853310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Broad scale evidence for a climatic-biotic trade off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DFDEF-7BEB-FE40-A333-29A9AB2EA523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524" y="6385679"/>
            <a:ext cx="28152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Anderegg &amp;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HilleRisLambers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2019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Picture 6" descr="A comparison of a graph&#10;&#10;Description automatically generated with medium confidence">
            <a:extLst>
              <a:ext uri="{FF2B5EF4-FFF2-40B4-BE49-F238E27FC236}">
                <a16:creationId xmlns:a16="http://schemas.microsoft.com/office/drawing/2014/main" id="{B1C0CD09-75F9-F1A3-D3F7-2C0BF3EBE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993941"/>
            <a:ext cx="7772400" cy="518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29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"/>
    </mc:Choice>
    <mc:Fallback xmlns="">
      <p:transition xmlns:p14="http://schemas.microsoft.com/office/powerpoint/2010/main" spd="slow" advTm="206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few other notes on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nested or crossed</a:t>
            </a:r>
          </a:p>
          <a:p>
            <a:r>
              <a:rPr lang="en-US" dirty="0"/>
              <a:t>The coding is exactly the same in </a:t>
            </a:r>
            <a:r>
              <a:rPr lang="en-US" dirty="0" err="1"/>
              <a:t>lmer</a:t>
            </a:r>
            <a:r>
              <a:rPr lang="en-US" dirty="0"/>
              <a:t>, as long as you have unique identifiers for each random effect (e.g. tree number)</a:t>
            </a:r>
          </a:p>
          <a:p>
            <a:pPr lvl="1"/>
            <a:r>
              <a:rPr lang="en-US" sz="2000" dirty="0">
                <a:latin typeface="Courier"/>
                <a:cs typeface="Courier"/>
              </a:rPr>
              <a:t>(fixed-effect </a:t>
            </a:r>
            <a:r>
              <a:rPr lang="en-US" sz="2000" dirty="0" err="1">
                <a:latin typeface="Courier"/>
                <a:cs typeface="Courier"/>
              </a:rPr>
              <a:t>parameter|random</a:t>
            </a:r>
            <a:r>
              <a:rPr lang="en-US" sz="2000" dirty="0">
                <a:latin typeface="Courier"/>
                <a:cs typeface="Courier"/>
              </a:rPr>
              <a:t> effect)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are random effects estimated?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REML (restricted or residual maximum likelihood)</a:t>
            </a:r>
          </a:p>
          <a:p>
            <a:pPr lvl="1"/>
            <a:r>
              <a:rPr lang="en-US" dirty="0"/>
              <a:t>takes into account the loss of </a:t>
            </a:r>
            <a:r>
              <a:rPr lang="en-US" dirty="0" err="1"/>
              <a:t>df</a:t>
            </a:r>
            <a:r>
              <a:rPr lang="en-US" dirty="0"/>
              <a:t> due to estimation of the regression parameters</a:t>
            </a:r>
          </a:p>
          <a:p>
            <a:r>
              <a:rPr lang="en-US" dirty="0"/>
              <a:t>ML (maximum likelihood)</a:t>
            </a:r>
          </a:p>
          <a:p>
            <a:r>
              <a:rPr lang="en-US" dirty="0"/>
              <a:t>To compare models with different fixed effects, use ML (Note: REML is the default in </a:t>
            </a:r>
            <a:r>
              <a:rPr lang="en-US" dirty="0" err="1"/>
              <a:t>lmer</a:t>
            </a:r>
            <a:r>
              <a:rPr lang="en-US" dirty="0"/>
              <a:t>)</a:t>
            </a:r>
          </a:p>
          <a:p>
            <a:r>
              <a:rPr lang="en-US" dirty="0"/>
              <a:t>To compare models with the same fixed effects, but different random effects, use REML </a:t>
            </a:r>
          </a:p>
          <a:p>
            <a:r>
              <a:rPr lang="en-US" dirty="0"/>
              <a:t>Both REML &amp; ML assume random effects &amp; error are normally distributed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Mixed Effects Models List Serve/Douglas Bates</a:t>
            </a:r>
          </a:p>
          <a:p>
            <a:pPr lvl="1"/>
            <a:r>
              <a:rPr lang="en-US" dirty="0">
                <a:hlinkClick r:id="rId2"/>
              </a:rPr>
              <a:t>r-sig-mixed-models@r-project.org</a:t>
            </a:r>
            <a:endParaRPr lang="en-US" dirty="0"/>
          </a:p>
          <a:p>
            <a:r>
              <a:rPr lang="en-US" dirty="0" err="1"/>
              <a:t>Zuur</a:t>
            </a:r>
            <a:r>
              <a:rPr lang="en-US" dirty="0"/>
              <a:t> et al. </a:t>
            </a:r>
            <a:r>
              <a:rPr lang="en-US" b="1" dirty="0"/>
              <a:t>Mixed effects models and extensions in ecology with R.</a:t>
            </a:r>
            <a:endParaRPr lang="en-US" dirty="0"/>
          </a:p>
          <a:p>
            <a:r>
              <a:rPr lang="en-US" dirty="0"/>
              <a:t>Articles in the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pPr lvl="1"/>
            <a:r>
              <a:rPr lang="en-US" dirty="0"/>
              <a:t>Lme4: Mixed-effects modeling with R. (Bates’ book)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5min Prior Knowledge Primer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</p:spPr>
            <p:txBody>
              <a:bodyPr>
                <a:normAutofit/>
              </a:bodyPr>
              <a:lstStyle/>
              <a:p>
                <a:pPr marL="457200" lvl="1" indent="0">
                  <a:buNone/>
                </a:pPr>
                <a:r>
                  <a:rPr lang="en-US" b="1" u="sng" dirty="0"/>
                  <a:t>'Linear Models’ </a:t>
                </a:r>
                <a:r>
                  <a:rPr lang="en-US" dirty="0"/>
                  <a:t>– most modern statistics = extensions of a linear model.</a:t>
                </a:r>
              </a:p>
              <a:p>
                <a:pPr marL="457200" lvl="1" indent="0">
                  <a:buNone/>
                </a:pPr>
                <a:endParaRPr lang="en-US" sz="1050" b="1" u="sng" dirty="0"/>
              </a:p>
              <a:p>
                <a:pPr marL="457200" lvl="1" indent="0">
                  <a:buNone/>
                </a:pPr>
                <a:r>
                  <a:rPr lang="en-US" i="1" dirty="0">
                    <a:latin typeface="Cambria Math" panose="02040503050406030204" pitchFamily="18" charset="0"/>
                  </a:rPr>
                  <a:t>What about classical ANOVA territory?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~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𝐵𝑎𝑣𝑎𝑟𝑖𝑎𝑛</m:t>
                          </m:r>
                        </m:sub>
                      </m:sSub>
                    </m:oMath>
                  </m:oMathPara>
                </a14:m>
                <a:endParaRPr 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𝑐𝑒𝑛𝑡𝑟𝑎𝑙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𝑐𝑒𝑛𝑡𝑟𝑎𝑙</m:t>
                          </m:r>
                        </m:sub>
                      </m:sSub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𝐸𝑚𝑚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𝐸𝑚𝑚</m:t>
                          </m:r>
                        </m:sub>
                      </m:sSub>
                    </m:oMath>
                  </m:oMathPara>
                </a14:m>
                <a:endParaRPr 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…[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𝑜𝑡h𝑒𝑟𝑠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  <a:blipFill>
                <a:blip r:embed="rId2"/>
                <a:stretch>
                  <a:fillRect t="-13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8FD49DA-61B8-6973-AC43-83C747BFFA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" r="53"/>
          <a:stretch/>
        </p:blipFill>
        <p:spPr>
          <a:xfrm>
            <a:off x="745359" y="2679039"/>
            <a:ext cx="3900213" cy="390432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6DF23F-D7F7-FCC8-EAF4-CF2AAB705704}"/>
              </a:ext>
            </a:extLst>
          </p:cNvPr>
          <p:cNvCxnSpPr>
            <a:cxnSpLocks/>
          </p:cNvCxnSpPr>
          <p:nvPr/>
        </p:nvCxnSpPr>
        <p:spPr>
          <a:xfrm flipV="1">
            <a:off x="2326726" y="3939621"/>
            <a:ext cx="0" cy="853096"/>
          </a:xfrm>
          <a:prstGeom prst="line">
            <a:avLst/>
          </a:prstGeom>
          <a:ln w="57150">
            <a:solidFill>
              <a:schemeClr val="accent2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3BA4047-53A6-CF4A-4F90-CC7098A49A6C}"/>
              </a:ext>
            </a:extLst>
          </p:cNvPr>
          <p:cNvCxnSpPr>
            <a:cxnSpLocks/>
          </p:cNvCxnSpPr>
          <p:nvPr/>
        </p:nvCxnSpPr>
        <p:spPr>
          <a:xfrm flipV="1">
            <a:off x="2294757" y="3939620"/>
            <a:ext cx="2739698" cy="299585"/>
          </a:xfrm>
          <a:prstGeom prst="line">
            <a:avLst/>
          </a:prstGeom>
          <a:ln w="19050">
            <a:solidFill>
              <a:schemeClr val="accent2"/>
            </a:solidFill>
            <a:headEnd type="none" w="med" len="med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ight Brace 16">
            <a:extLst>
              <a:ext uri="{FF2B5EF4-FFF2-40B4-BE49-F238E27FC236}">
                <a16:creationId xmlns:a16="http://schemas.microsoft.com/office/drawing/2014/main" id="{8DF2A632-F25D-7539-EA57-4D13B0E284BF}"/>
              </a:ext>
            </a:extLst>
          </p:cNvPr>
          <p:cNvSpPr/>
          <p:nvPr/>
        </p:nvSpPr>
        <p:spPr>
          <a:xfrm>
            <a:off x="2091559" y="4715862"/>
            <a:ext cx="84082" cy="444717"/>
          </a:xfrm>
          <a:prstGeom prst="rightBrac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F74A1A1-D905-464C-892F-3F6D9532506C}"/>
              </a:ext>
            </a:extLst>
          </p:cNvPr>
          <p:cNvCxnSpPr>
            <a:cxnSpLocks/>
          </p:cNvCxnSpPr>
          <p:nvPr/>
        </p:nvCxnSpPr>
        <p:spPr>
          <a:xfrm flipV="1">
            <a:off x="2175641" y="3549034"/>
            <a:ext cx="4582511" cy="1384286"/>
          </a:xfrm>
          <a:prstGeom prst="line">
            <a:avLst/>
          </a:prstGeom>
          <a:ln w="19050">
            <a:solidFill>
              <a:schemeClr val="accent1"/>
            </a:solidFill>
            <a:headEnd type="none" w="med" len="med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6ACF643-93EF-2263-DE41-A8C4A883492C}"/>
              </a:ext>
            </a:extLst>
          </p:cNvPr>
          <p:cNvCxnSpPr>
            <a:cxnSpLocks/>
          </p:cNvCxnSpPr>
          <p:nvPr/>
        </p:nvCxnSpPr>
        <p:spPr>
          <a:xfrm flipV="1">
            <a:off x="2695465" y="4366169"/>
            <a:ext cx="2805771" cy="152524"/>
          </a:xfrm>
          <a:prstGeom prst="line">
            <a:avLst/>
          </a:prstGeom>
          <a:ln w="19050">
            <a:solidFill>
              <a:schemeClr val="accent4"/>
            </a:solidFill>
            <a:headEnd type="none" w="med" len="med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9E1F70D-F541-6CB9-BC10-A5DC5E9FBA05}"/>
              </a:ext>
            </a:extLst>
          </p:cNvPr>
          <p:cNvCxnSpPr>
            <a:cxnSpLocks/>
          </p:cNvCxnSpPr>
          <p:nvPr/>
        </p:nvCxnSpPr>
        <p:spPr>
          <a:xfrm flipV="1">
            <a:off x="2655614" y="4288435"/>
            <a:ext cx="0" cy="504282"/>
          </a:xfrm>
          <a:prstGeom prst="line">
            <a:avLst/>
          </a:prstGeom>
          <a:ln w="57150">
            <a:solidFill>
              <a:schemeClr val="accent4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D033D8D-E6EB-DB35-6BE6-8D44177F610A}"/>
              </a:ext>
            </a:extLst>
          </p:cNvPr>
          <p:cNvSpPr txBox="1"/>
          <p:nvPr/>
        </p:nvSpPr>
        <p:spPr>
          <a:xfrm>
            <a:off x="5160580" y="5641894"/>
            <a:ext cx="344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‘classic’ statistics are just special cases of linear models!</a:t>
            </a:r>
          </a:p>
        </p:txBody>
      </p:sp>
    </p:spTree>
    <p:extLst>
      <p:ext uri="{BB962C8B-B14F-4D97-AF65-F5344CB8AC3E}">
        <p14:creationId xmlns:p14="http://schemas.microsoft.com/office/powerpoint/2010/main" val="384362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lm</a:t>
            </a:r>
            <a:r>
              <a:rPr lang="en-US" dirty="0"/>
              <a:t>() Function Deep Dive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– Workhorse linear model fitting function in {stats} (i.e. don’t have to load any packages)</a:t>
            </a:r>
          </a:p>
          <a:p>
            <a:pPr marL="457200" lvl="1" indent="0">
              <a:buNone/>
            </a:pPr>
            <a:endParaRPr lang="en-US" sz="1050" b="1" u="sng" dirty="0"/>
          </a:p>
          <a:p>
            <a:pPr marL="457200" lvl="1" indent="0">
              <a:buNone/>
            </a:pPr>
            <a:endParaRPr lang="en-US" b="0" i="1" dirty="0">
              <a:latin typeface="Cambria Math" panose="02040503050406030204" pitchFamily="18" charset="0"/>
            </a:endParaRPr>
          </a:p>
          <a:p>
            <a:pPr marL="457200" lvl="1" indent="0">
              <a:buNone/>
            </a:pPr>
            <a:endParaRPr lang="en-US" b="0" i="1" dirty="0">
              <a:latin typeface="Cambria Math" panose="02040503050406030204" pitchFamily="18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Picture 5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E50CCE51-728A-30BF-2DB3-9EC0AC200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19" y="2294674"/>
            <a:ext cx="7997794" cy="13103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BDEEC6-24F2-A83F-75B2-926717AF6E47}"/>
              </a:ext>
            </a:extLst>
          </p:cNvPr>
          <p:cNvSpPr txBox="1"/>
          <p:nvPr/>
        </p:nvSpPr>
        <p:spPr>
          <a:xfrm>
            <a:off x="777765" y="3605047"/>
            <a:ext cx="727462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formula</a:t>
            </a:r>
            <a:r>
              <a:rPr lang="en-US" dirty="0"/>
              <a:t>: The specification of the model you want to fit, in the form</a:t>
            </a:r>
          </a:p>
          <a:p>
            <a:r>
              <a:rPr lang="en-US" dirty="0" err="1"/>
              <a:t>ResponseVariable</a:t>
            </a:r>
            <a:r>
              <a:rPr lang="en-US" dirty="0"/>
              <a:t> ~ Predictor1 + Predictor2 +…</a:t>
            </a:r>
          </a:p>
          <a:p>
            <a:r>
              <a:rPr lang="en-US" b="1" u="sng" dirty="0"/>
              <a:t>data:</a:t>
            </a:r>
            <a:r>
              <a:rPr lang="en-US" dirty="0"/>
              <a:t> A data frame object, with:</a:t>
            </a:r>
          </a:p>
          <a:p>
            <a:r>
              <a:rPr lang="en-US" dirty="0"/>
              <a:t> 	rows = each observation (i.e. one </a:t>
            </a:r>
            <a:r>
              <a:rPr lang="en-US" dirty="0" err="1"/>
              <a:t>ResponseVariable</a:t>
            </a:r>
            <a:r>
              <a:rPr lang="en-US" dirty="0"/>
              <a:t> data point)</a:t>
            </a:r>
          </a:p>
          <a:p>
            <a:r>
              <a:rPr lang="en-US" b="1" dirty="0"/>
              <a:t>	</a:t>
            </a:r>
            <a:r>
              <a:rPr lang="en-US" dirty="0"/>
              <a:t>columns = </a:t>
            </a:r>
            <a:r>
              <a:rPr lang="en-US" dirty="0" err="1"/>
              <a:t>ResponseVariable</a:t>
            </a:r>
            <a:r>
              <a:rPr lang="en-US" dirty="0"/>
              <a:t> plus a column for each predictor</a:t>
            </a:r>
          </a:p>
          <a:p>
            <a:r>
              <a:rPr lang="en-US" b="1" u="sng" dirty="0"/>
              <a:t>subset</a:t>
            </a:r>
            <a:r>
              <a:rPr lang="en-US" dirty="0"/>
              <a:t>: a Boolean statement about how to subset ‘data’ </a:t>
            </a:r>
          </a:p>
          <a:p>
            <a:r>
              <a:rPr lang="en-US" b="1" u="sng" dirty="0"/>
              <a:t>weights:</a:t>
            </a:r>
            <a:r>
              <a:rPr lang="en-US" dirty="0"/>
              <a:t> a vector or column name in ‘data’ with weights for each data point</a:t>
            </a:r>
          </a:p>
          <a:p>
            <a:endParaRPr lang="en-US" b="1" u="sng" dirty="0"/>
          </a:p>
          <a:p>
            <a:r>
              <a:rPr lang="en-US" b="1" u="sng" dirty="0"/>
              <a:t>* Go to Code Example</a:t>
            </a:r>
          </a:p>
        </p:txBody>
      </p:sp>
    </p:spTree>
    <p:extLst>
      <p:ext uri="{BB962C8B-B14F-4D97-AF65-F5344CB8AC3E}">
        <p14:creationId xmlns:p14="http://schemas.microsoft.com/office/powerpoint/2010/main" val="285342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‘Mixed’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</p:spPr>
            <p:txBody>
              <a:bodyPr>
                <a:normAutofit/>
              </a:bodyPr>
              <a:lstStyle/>
              <a:p>
                <a:pPr marL="457200" lvl="1" indent="0">
                  <a:buNone/>
                </a:pPr>
                <a:r>
                  <a:rPr lang="en-US" dirty="0"/>
                  <a:t>Models that acknowledge structure or non-independence in your data</a:t>
                </a:r>
              </a:p>
              <a:p>
                <a:pPr marL="457200" lvl="1" indent="0">
                  <a:buNone/>
                </a:pPr>
                <a:endParaRPr lang="en-US" sz="1050" b="1" u="sng" dirty="0"/>
              </a:p>
              <a:p>
                <a:pPr marL="4572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  <a:blipFill>
                <a:blip r:embed="rId2"/>
                <a:stretch>
                  <a:fillRect t="-13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8FD49DA-61B8-6973-AC43-83C747BFFA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50" b="146"/>
          <a:stretch/>
        </p:blipFill>
        <p:spPr>
          <a:xfrm>
            <a:off x="745359" y="2679039"/>
            <a:ext cx="3900213" cy="39043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88A7E9-1808-C384-F2BF-7AF8AF9F5C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92809" y="2225564"/>
            <a:ext cx="4525962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0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‘Mixed’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</p:spPr>
            <p:txBody>
              <a:bodyPr>
                <a:normAutofit/>
              </a:bodyPr>
              <a:lstStyle/>
              <a:p>
                <a:pPr marL="457200" lvl="1" indent="0">
                  <a:buNone/>
                </a:pPr>
                <a:r>
                  <a:rPr lang="en-US" dirty="0"/>
                  <a:t>Models that acknowledge structure or non-independence in your data</a:t>
                </a:r>
              </a:p>
              <a:p>
                <a:pPr marL="457200" lvl="1" indent="0">
                  <a:buNone/>
                </a:pPr>
                <a:endParaRPr lang="en-US" sz="1050" b="1" u="sng" dirty="0"/>
              </a:p>
              <a:p>
                <a:pPr marL="4572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  <a:blipFill>
                <a:blip r:embed="rId2"/>
                <a:stretch>
                  <a:fillRect t="-13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8FD49DA-61B8-6973-AC43-83C747BFFA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50" b="146"/>
          <a:stretch/>
        </p:blipFill>
        <p:spPr>
          <a:xfrm>
            <a:off x="745359" y="2679039"/>
            <a:ext cx="3900213" cy="39043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88A7E9-1808-C384-F2BF-7AF8AF9F5C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92809" y="2225564"/>
            <a:ext cx="4525962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297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3-05-16 at 10.43.22 AM.png"/>
          <p:cNvPicPr>
            <a:picLocks noGrp="1" noChangeAspect="1"/>
          </p:cNvPicPr>
          <p:nvPr>
            <p:ph idx="1"/>
          </p:nvPr>
        </p:nvPicPr>
        <p:blipFill>
          <a:blip r:embed="rId2"/>
          <a:srcRect l="-29462" r="-29462"/>
          <a:stretch>
            <a:fillRect/>
          </a:stretch>
        </p:blipFill>
        <p:spPr>
          <a:xfrm>
            <a:off x="0" y="649363"/>
            <a:ext cx="9144000" cy="5028849"/>
          </a:xfrm>
        </p:spPr>
      </p:pic>
      <p:sp>
        <p:nvSpPr>
          <p:cNvPr id="5" name="TextBox 4"/>
          <p:cNvSpPr txBox="1"/>
          <p:nvPr/>
        </p:nvSpPr>
        <p:spPr>
          <a:xfrm>
            <a:off x="457200" y="6350323"/>
            <a:ext cx="2682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Fazli</a:t>
            </a:r>
            <a:r>
              <a:rPr lang="en-US" dirty="0"/>
              <a:t> et al. 2011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481BC5-D552-0537-AFD1-1DC0DE5560FA}"/>
              </a:ext>
            </a:extLst>
          </p:cNvPr>
          <p:cNvSpPr txBox="1"/>
          <p:nvPr/>
        </p:nvSpPr>
        <p:spPr>
          <a:xfrm>
            <a:off x="2324053" y="5562306"/>
            <a:ext cx="51067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‘Hierarchical’ modeling, because random effects are drawn from a distribution set by a ‘</a:t>
            </a:r>
            <a:r>
              <a:rPr lang="en-US" dirty="0" err="1"/>
              <a:t>hyperparamter</a:t>
            </a:r>
            <a:r>
              <a:rPr lang="en-US" dirty="0"/>
              <a:t>’. Instead of estimating each b</a:t>
            </a:r>
            <a:r>
              <a:rPr lang="en-US" baseline="-25000" dirty="0"/>
              <a:t>n</a:t>
            </a:r>
            <a:r>
              <a:rPr lang="en-US" dirty="0"/>
              <a:t> you estimate  the DISTRIBUTION of bs!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53035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/>
              <a:t>Mixed-effects Models: Why use them?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0358"/>
            <a:ext cx="8229600" cy="6327642"/>
          </a:xfrm>
        </p:spPr>
        <p:txBody>
          <a:bodyPr>
            <a:normAutofit/>
          </a:bodyPr>
          <a:lstStyle/>
          <a:p>
            <a:r>
              <a:rPr lang="en-US" sz="2400" dirty="0"/>
              <a:t>Nuisance factors contribute variability to your experiment, potentially masking or amplifying the variability associated with treatment groups </a:t>
            </a:r>
          </a:p>
          <a:p>
            <a:pPr lvl="1"/>
            <a:r>
              <a:rPr lang="en-US" sz="2400" dirty="0"/>
              <a:t>Pseudo replication:  </a:t>
            </a:r>
          </a:p>
          <a:p>
            <a:pPr lvl="2"/>
            <a:r>
              <a:rPr lang="en-US" sz="2000" dirty="0"/>
              <a:t>Individual plants grown in trays and placed in chambers</a:t>
            </a:r>
          </a:p>
          <a:p>
            <a:pPr lvl="2"/>
            <a:r>
              <a:rPr lang="en-US" sz="2000" dirty="0"/>
              <a:t>Are the individuals, trays, or chambers your experimental unit?</a:t>
            </a:r>
          </a:p>
          <a:p>
            <a:pPr lvl="1"/>
            <a:r>
              <a:rPr lang="en-US" sz="2400" dirty="0"/>
              <a:t>Spatially nested:</a:t>
            </a:r>
          </a:p>
          <a:p>
            <a:pPr lvl="2"/>
            <a:r>
              <a:rPr lang="en-US" sz="2000" dirty="0"/>
              <a:t>Interested in the impact of a particular reading curriculum on students, which are nested within a classroom, within a district. </a:t>
            </a:r>
          </a:p>
          <a:p>
            <a:pPr lvl="1"/>
            <a:r>
              <a:rPr lang="en-US" sz="2400" dirty="0"/>
              <a:t>Repeated measures of an individual over time (not decades)</a:t>
            </a:r>
            <a:r>
              <a:rPr lang="en-US" dirty="0"/>
              <a:t> </a:t>
            </a:r>
            <a:endParaRPr lang="en-US" sz="2000" dirty="0"/>
          </a:p>
          <a:p>
            <a:pPr lvl="1"/>
            <a:r>
              <a:rPr lang="en-US" sz="2400" dirty="0"/>
              <a:t>Assuming there is some independence, </a:t>
            </a:r>
            <a:r>
              <a:rPr lang="en-US" sz="2400" b="1" dirty="0"/>
              <a:t>but not total independence</a:t>
            </a:r>
            <a:r>
              <a:rPr lang="en-US" sz="2400" dirty="0"/>
              <a:t>, among</a:t>
            </a:r>
            <a:r>
              <a:rPr lang="en-US" sz="2400" b="1" dirty="0"/>
              <a:t> </a:t>
            </a:r>
            <a:r>
              <a:rPr lang="en-US" sz="2400" dirty="0"/>
              <a:t>individuals in a group (tray, chamber, school, etc.)</a:t>
            </a:r>
          </a:p>
          <a:p>
            <a:r>
              <a:rPr lang="en-US" sz="2400" dirty="0"/>
              <a:t>Unbalanced data (sample size varies among treatments)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53035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/>
              <a:t>Mixed-effects Models: Why use them?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0358"/>
            <a:ext cx="8229600" cy="6327642"/>
          </a:xfrm>
        </p:spPr>
        <p:txBody>
          <a:bodyPr>
            <a:normAutofit/>
          </a:bodyPr>
          <a:lstStyle/>
          <a:p>
            <a:r>
              <a:rPr lang="en-US" sz="2800" dirty="0"/>
              <a:t>Interested in the </a:t>
            </a:r>
            <a:r>
              <a:rPr lang="en-US" sz="2800" b="1" dirty="0"/>
              <a:t>variance</a:t>
            </a:r>
            <a:r>
              <a:rPr lang="en-US" sz="2800" dirty="0"/>
              <a:t> associated with a particular factor. </a:t>
            </a:r>
          </a:p>
          <a:p>
            <a:pPr lvl="1"/>
            <a:r>
              <a:rPr lang="en-US" dirty="0"/>
              <a:t>Genotypes randomly selected from a population:</a:t>
            </a:r>
          </a:p>
          <a:p>
            <a:pPr lvl="2"/>
            <a:r>
              <a:rPr lang="en-US" dirty="0"/>
              <a:t>To what degree do they vary in response to a particular environmental parameter</a:t>
            </a:r>
          </a:p>
          <a:p>
            <a:pPr lvl="1"/>
            <a:r>
              <a:rPr lang="en-US" dirty="0"/>
              <a:t>Variance Decomposition:</a:t>
            </a:r>
          </a:p>
          <a:p>
            <a:pPr lvl="2"/>
            <a:r>
              <a:rPr lang="en-US" dirty="0"/>
              <a:t>You can partition variance using the variance estimates of hyperparameters </a:t>
            </a:r>
          </a:p>
          <a:p>
            <a:pPr lvl="2"/>
            <a:endParaRPr lang="en-US" dirty="0"/>
          </a:p>
        </p:txBody>
      </p:sp>
      <p:pic>
        <p:nvPicPr>
          <p:cNvPr id="5" name="Picture 4" descr="A graph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8AE17FF8-D737-0885-5312-E3E27A784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3696" y="4335190"/>
            <a:ext cx="3859485" cy="21991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46A71D-0AD7-1BBB-6A72-795418C75C21}"/>
              </a:ext>
            </a:extLst>
          </p:cNvPr>
          <p:cNvSpPr txBox="1"/>
          <p:nvPr/>
        </p:nvSpPr>
        <p:spPr>
          <a:xfrm>
            <a:off x="5976099" y="5759668"/>
            <a:ext cx="21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Anderegg et al. 2021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3|0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15424</TotalTime>
  <Words>1060</Words>
  <Application>Microsoft Macintosh PowerPoint</Application>
  <PresentationFormat>On-screen Show (4:3)</PresentationFormat>
  <Paragraphs>163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Cambria Math</vt:lpstr>
      <vt:lpstr>Courier</vt:lpstr>
      <vt:lpstr>Office Theme</vt:lpstr>
      <vt:lpstr>Linear Mixed Effects Models</vt:lpstr>
      <vt:lpstr>5min Prior Knowledge Primer</vt:lpstr>
      <vt:lpstr>5min Prior Knowledge Primer</vt:lpstr>
      <vt:lpstr>lm() Function Deep Dive</vt:lpstr>
      <vt:lpstr>‘Mixed’ Models</vt:lpstr>
      <vt:lpstr>‘Mixed’ Models</vt:lpstr>
      <vt:lpstr>PowerPoint Presentation</vt:lpstr>
      <vt:lpstr>Mixed-effects Models: Why use them?</vt:lpstr>
      <vt:lpstr>Mixed-effects Models: Why use them?</vt:lpstr>
      <vt:lpstr>Fixed vs. Random Effects</vt:lpstr>
      <vt:lpstr>Real Example: Tree Rings and Range Boundaries</vt:lpstr>
      <vt:lpstr>Example: Tree growth at Mt. Rainier</vt:lpstr>
      <vt:lpstr>Example: Tree growth at Mt. Rainier</vt:lpstr>
      <vt:lpstr>Example: Tree growth at Mt. Rainier</vt:lpstr>
      <vt:lpstr>Random Effects can: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few other notes on random effects</vt:lpstr>
      <vt:lpstr>How are random effects estimated?</vt:lpstr>
      <vt:lpstr>Resources</vt:lpstr>
    </vt:vector>
  </TitlesOfParts>
  <Company>University of Washington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Random Effects  in Mixed Effects Models</dc:title>
  <dc:creator>Ailene Kane</dc:creator>
  <cp:lastModifiedBy>Leander Anderegg</cp:lastModifiedBy>
  <cp:revision>14</cp:revision>
  <dcterms:created xsi:type="dcterms:W3CDTF">2012-02-14T18:28:29Z</dcterms:created>
  <dcterms:modified xsi:type="dcterms:W3CDTF">2024-01-19T19:00:41Z</dcterms:modified>
</cp:coreProperties>
</file>